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0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3566160"/>
            <a:ext cx="4572000" cy="4572000"/>
          </a:xfrm>
          <a:prstGeom prst="ellipse">
            <a:avLst/>
          </a:prstGeom>
          <a:solidFill>
            <a:srgbClr val="4F95C9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784080" y="137160"/>
            <a:ext cx="2194560" cy="2194560"/>
          </a:xfrm>
          <a:prstGeom prst="ellipse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863840" y="5212080"/>
            <a:ext cx="1828800" cy="1828800"/>
          </a:xfrm>
          <a:prstGeom prst="ellipse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640080"/>
            <a:ext cx="502920" cy="109728"/>
          </a:xfrm>
          <a:prstGeom prst="rect">
            <a:avLst/>
          </a:prstGeom>
          <a:solidFill>
            <a:srgbClr val="F2A900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914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4F95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ROTARY INTERNATIONAL  ·  YOUTH PROGRAMS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94360" y="1417320"/>
            <a:ext cx="8229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Interact</a:t>
            </a:r>
            <a:endParaRPr lang="en-US" sz="8000" dirty="0"/>
          </a:p>
        </p:txBody>
      </p:sp>
      <p:sp>
        <p:nvSpPr>
          <p:cNvPr id="8" name="Text 6"/>
          <p:cNvSpPr/>
          <p:nvPr/>
        </p:nvSpPr>
        <p:spPr>
          <a:xfrm>
            <a:off x="640080" y="2971800"/>
            <a:ext cx="6766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2000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Rotary's service and leadership club for young people—and how it works across the United States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0080" y="416052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2A9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12–18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640080" y="489204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C7D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old—membership age range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246120" y="416052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2A9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2+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3246120" y="489204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C7D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projects every club year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852160" y="416052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2A9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5852160" y="489204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C7D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dollar fee to receive a charter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30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Interact Is—and Who It's For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18872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Rotary-sponsored club where teenagers turn everyday energy into community impact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5212080" cy="39776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77800" dist="38100" dir="8100000">
              <a:srgbClr val="1B2B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965960"/>
            <a:ext cx="91440" cy="3977640"/>
          </a:xfrm>
          <a:prstGeom prst="rect">
            <a:avLst/>
          </a:prstGeom>
          <a:solidFill>
            <a:srgbClr val="4F95C9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331720"/>
            <a:ext cx="4617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2000"/>
              </a:lnSpc>
              <a:spcAft>
                <a:spcPts val="1800"/>
              </a:spcAft>
              <a:buSzPct val="100000"/>
              <a:buChar char="▪"/>
            </a:pPr>
            <a:r>
              <a:rPr lang="en-US" sz="1450" dirty="0">
                <a:solidFill>
                  <a:srgbClr val="2334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to students ages 12 to 18, in middle school, high school, or the wider community.</a:t>
            </a:r>
            <a:endParaRPr lang="en-US" sz="1450" dirty="0"/>
          </a:p>
          <a:p>
            <a:pPr marL="342900" indent="-342900">
              <a:lnSpc>
                <a:spcPct val="122000"/>
              </a:lnSpc>
              <a:spcAft>
                <a:spcPts val="1800"/>
              </a:spcAft>
              <a:buSzPct val="100000"/>
              <a:buChar char="▪"/>
            </a:pPr>
            <a:r>
              <a:rPr lang="en-US" sz="1450" dirty="0">
                <a:solidFill>
                  <a:srgbClr val="2334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club is organized and guided by a nearby Rotary club, which acts as sponsor, mentor, and project partner.</a:t>
            </a:r>
            <a:endParaRPr lang="en-US" sz="1450" dirty="0"/>
          </a:p>
          <a:p>
            <a:pPr marL="342900" indent="-342900">
              <a:lnSpc>
                <a:spcPct val="122000"/>
              </a:lnSpc>
              <a:spcAft>
                <a:spcPts val="1800"/>
              </a:spcAft>
              <a:buSzPct val="100000"/>
              <a:buChar char="▪"/>
            </a:pPr>
            <a:r>
              <a:rPr lang="en-US" sz="1450" dirty="0">
                <a:solidFill>
                  <a:srgbClr val="2334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 elect their own officers and run the club themselves—Rotarians coach from alongside, not from the front.</a:t>
            </a:r>
            <a:endParaRPr lang="en-US" sz="1450" dirty="0"/>
          </a:p>
          <a:p>
            <a:pPr marL="342900" indent="-342900">
              <a:lnSpc>
                <a:spcPct val="122000"/>
              </a:lnSpc>
              <a:buSzPct val="100000"/>
              <a:buChar char="▪"/>
            </a:pPr>
            <a:r>
              <a:rPr lang="en-US" sz="1450" dirty="0">
                <a:solidFill>
                  <a:srgbClr val="2334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Clubs are largely self-sufficient, raising what little funding they need rather than depending on their sponsor.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263640" y="2011680"/>
            <a:ext cx="868680" cy="868680"/>
          </a:xfrm>
          <a:prstGeom prst="ellipse">
            <a:avLst/>
          </a:prstGeom>
          <a:solidFill>
            <a:srgbClr val="12305C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750" y="2202790"/>
            <a:ext cx="486461" cy="486461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315200" y="1993392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30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Build Leadership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7315200" y="2395728"/>
            <a:ext cx="4251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A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 run meetings, elect officers, and manage real projects from the ground up.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263640" y="3493008"/>
            <a:ext cx="868680" cy="868680"/>
          </a:xfrm>
          <a:prstGeom prst="ellipse">
            <a:avLst/>
          </a:prstGeom>
          <a:solidFill>
            <a:srgbClr val="4F95C9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4750" y="3684118"/>
            <a:ext cx="486461" cy="486461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315200" y="347472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30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Serve the Community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7315200" y="3877056"/>
            <a:ext cx="4251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A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 projects address needs right at home—schools, neighborhoods, and local causes.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6263640" y="4974336"/>
            <a:ext cx="868680" cy="868680"/>
          </a:xfrm>
          <a:prstGeom prst="ellipse">
            <a:avLst/>
          </a:prstGeom>
          <a:solidFill>
            <a:srgbClr val="F2A900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4750" y="5165446"/>
            <a:ext cx="486461" cy="48646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315200" y="4956048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30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Connect Internationally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7315200" y="5358384"/>
            <a:ext cx="4251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A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Partnerships and projects abroad build understanding of cultures beyond their own.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30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How an Interact Club Comes Together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1887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sponsoring Rotary club's idea to an officially chartered Interact club—at no cost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2331720"/>
            <a:ext cx="2542032" cy="32461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8100000">
              <a:srgbClr val="1B2B45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2331720"/>
            <a:ext cx="2542032" cy="109728"/>
          </a:xfrm>
          <a:prstGeom prst="rect">
            <a:avLst/>
          </a:prstGeom>
          <a:solidFill>
            <a:srgbClr val="4F95C9"/>
          </a:solidFill>
          <a:ln/>
        </p:spPr>
      </p:sp>
      <p:sp>
        <p:nvSpPr>
          <p:cNvPr id="6" name="Shape 4"/>
          <p:cNvSpPr/>
          <p:nvPr/>
        </p:nvSpPr>
        <p:spPr>
          <a:xfrm>
            <a:off x="896112" y="2697480"/>
            <a:ext cx="594360" cy="594360"/>
          </a:xfrm>
          <a:prstGeom prst="ellipse">
            <a:avLst/>
          </a:prstGeom>
          <a:solidFill>
            <a:srgbClr val="12305C"/>
          </a:solidFill>
          <a:ln/>
        </p:spPr>
      </p:sp>
      <p:sp>
        <p:nvSpPr>
          <p:cNvPr id="7" name="Text 5"/>
          <p:cNvSpPr/>
          <p:nvPr/>
        </p:nvSpPr>
        <p:spPr>
          <a:xfrm>
            <a:off x="896112" y="26974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96112" y="3474720"/>
            <a:ext cx="20299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1230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Rotary club commits to sponsor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96112" y="4389120"/>
            <a:ext cx="20299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local Rotary club identifies interested students and agrees to guide the new club as mentors and partners.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163824" y="3808476"/>
            <a:ext cx="292608" cy="292608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1" name="Shape 9"/>
          <p:cNvSpPr/>
          <p:nvPr/>
        </p:nvSpPr>
        <p:spPr>
          <a:xfrm>
            <a:off x="3438144" y="2331720"/>
            <a:ext cx="2542032" cy="32461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8100000">
              <a:srgbClr val="1B2B45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438144" y="2331720"/>
            <a:ext cx="2542032" cy="109728"/>
          </a:xfrm>
          <a:prstGeom prst="rect">
            <a:avLst/>
          </a:prstGeom>
          <a:solidFill>
            <a:srgbClr val="4F95C9"/>
          </a:solidFill>
          <a:ln/>
        </p:spPr>
      </p:sp>
      <p:sp>
        <p:nvSpPr>
          <p:cNvPr id="13" name="Shape 11"/>
          <p:cNvSpPr/>
          <p:nvPr/>
        </p:nvSpPr>
        <p:spPr>
          <a:xfrm>
            <a:off x="3694176" y="2697480"/>
            <a:ext cx="594360" cy="594360"/>
          </a:xfrm>
          <a:prstGeom prst="ellipse">
            <a:avLst/>
          </a:prstGeom>
          <a:solidFill>
            <a:srgbClr val="12305C"/>
          </a:solidFill>
          <a:ln/>
        </p:spPr>
      </p:sp>
      <p:sp>
        <p:nvSpPr>
          <p:cNvPr id="14" name="Text 12"/>
          <p:cNvSpPr/>
          <p:nvPr/>
        </p:nvSpPr>
        <p:spPr>
          <a:xfrm>
            <a:off x="3694176" y="26974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3694176" y="3474720"/>
            <a:ext cx="20299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1230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Students organize &amp; elect officers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694176" y="4389120"/>
            <a:ext cx="20299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Young members form the club, choose their own leaders, and shape the activities they want to pursue.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961888" y="3808476"/>
            <a:ext cx="292608" cy="292608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18" name="Shape 16"/>
          <p:cNvSpPr/>
          <p:nvPr/>
        </p:nvSpPr>
        <p:spPr>
          <a:xfrm>
            <a:off x="6236208" y="2331720"/>
            <a:ext cx="2542032" cy="32461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8100000">
              <a:srgbClr val="1B2B45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236208" y="2331720"/>
            <a:ext cx="2542032" cy="109728"/>
          </a:xfrm>
          <a:prstGeom prst="rect">
            <a:avLst/>
          </a:prstGeom>
          <a:solidFill>
            <a:srgbClr val="4F95C9"/>
          </a:solidFill>
          <a:ln/>
        </p:spPr>
      </p:sp>
      <p:sp>
        <p:nvSpPr>
          <p:cNvPr id="20" name="Shape 18"/>
          <p:cNvSpPr/>
          <p:nvPr/>
        </p:nvSpPr>
        <p:spPr>
          <a:xfrm>
            <a:off x="6492240" y="2697480"/>
            <a:ext cx="594360" cy="594360"/>
          </a:xfrm>
          <a:prstGeom prst="ellipse">
            <a:avLst/>
          </a:prstGeom>
          <a:solidFill>
            <a:srgbClr val="12305C"/>
          </a:solidFill>
          <a:ln/>
        </p:spPr>
      </p:sp>
      <p:sp>
        <p:nvSpPr>
          <p:cNvPr id="21" name="Text 19"/>
          <p:cNvSpPr/>
          <p:nvPr/>
        </p:nvSpPr>
        <p:spPr>
          <a:xfrm>
            <a:off x="6492240" y="26974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6492240" y="3474720"/>
            <a:ext cx="20299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1230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club applies for a charter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92240" y="4389120"/>
            <a:ext cx="20299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sponsor submits a charter application to Rotary International—there is no fee required to apply.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8759952" y="3808476"/>
            <a:ext cx="292608" cy="292608"/>
          </a:xfrm>
          <a:prstGeom prst="ellipse">
            <a:avLst/>
          </a:prstGeom>
          <a:solidFill>
            <a:srgbClr val="F2A900"/>
          </a:solidFill>
          <a:ln/>
        </p:spPr>
      </p:sp>
      <p:sp>
        <p:nvSpPr>
          <p:cNvPr id="25" name="Shape 23"/>
          <p:cNvSpPr/>
          <p:nvPr/>
        </p:nvSpPr>
        <p:spPr>
          <a:xfrm>
            <a:off x="9034272" y="2331720"/>
            <a:ext cx="2542032" cy="32461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8100000">
              <a:srgbClr val="1B2B45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9034272" y="2331720"/>
            <a:ext cx="2542032" cy="109728"/>
          </a:xfrm>
          <a:prstGeom prst="rect">
            <a:avLst/>
          </a:prstGeom>
          <a:solidFill>
            <a:srgbClr val="F2A900"/>
          </a:solidFill>
          <a:ln/>
        </p:spPr>
      </p:sp>
      <p:sp>
        <p:nvSpPr>
          <p:cNvPr id="27" name="Shape 25"/>
          <p:cNvSpPr/>
          <p:nvPr/>
        </p:nvSpPr>
        <p:spPr>
          <a:xfrm>
            <a:off x="9290304" y="2697480"/>
            <a:ext cx="594360" cy="594360"/>
          </a:xfrm>
          <a:prstGeom prst="ellipse">
            <a:avLst/>
          </a:prstGeom>
          <a:solidFill>
            <a:srgbClr val="12305C"/>
          </a:solidFill>
          <a:ln/>
        </p:spPr>
      </p:sp>
      <p:sp>
        <p:nvSpPr>
          <p:cNvPr id="28" name="Text 26"/>
          <p:cNvSpPr/>
          <p:nvPr/>
        </p:nvSpPr>
        <p:spPr>
          <a:xfrm>
            <a:off x="9290304" y="26974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9290304" y="3474720"/>
            <a:ext cx="20299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1230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Rotary issues the charter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9290304" y="4389120"/>
            <a:ext cx="20299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certificate is mailed to the sponsor club's president, and the Interact club is officially recognized worldwide.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40080" y="580644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i="1" dirty="0">
                <a:solidFill>
                  <a:srgbClr val="1230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chartered, Interactors keep working alongside their sponsor Rotary club on service projects, leadership activities, and international-understanding initiatives all year long.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30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-1645920"/>
            <a:ext cx="4206240" cy="4206240"/>
          </a:xfrm>
          <a:prstGeom prst="ellipse">
            <a:avLst/>
          </a:prstGeom>
          <a:solidFill>
            <a:srgbClr val="4F95C9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3657600" cy="3657600"/>
          </a:xfrm>
          <a:prstGeom prst="ellipse">
            <a:avLst/>
          </a:prstGeom>
          <a:solidFill>
            <a:srgbClr val="4F95C9">
              <a:alpha val="14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54864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an Interact Year Looks Like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12801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7D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chartered club commits to two anchor projects—plus the everyday work of growing as leaders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2148840"/>
            <a:ext cx="5166360" cy="1627632"/>
          </a:xfrm>
          <a:prstGeom prst="rect">
            <a:avLst/>
          </a:prstGeom>
          <a:solidFill>
            <a:srgbClr val="FFFFFF">
              <a:alpha val="10000"/>
            </a:srgbClr>
          </a:solidFill>
          <a:ln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2688" y="2532888"/>
            <a:ext cx="868680" cy="868680"/>
          </a:xfrm>
          <a:prstGeom prst="ellipse">
            <a:avLst/>
          </a:prstGeom>
          <a:solidFill>
            <a:srgbClr val="F2A900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8141" y="2728341"/>
            <a:ext cx="477774" cy="47777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2011680" y="2404872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community project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2011680" y="2807208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least one service project each year that benefits the club's own school or local community.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126480" y="2148840"/>
            <a:ext cx="5166360" cy="1627632"/>
          </a:xfrm>
          <a:prstGeom prst="rect">
            <a:avLst/>
          </a:prstGeom>
          <a:solidFill>
            <a:srgbClr val="FFFFFF">
              <a:alpha val="10000"/>
            </a:srgbClr>
          </a:solidFill>
          <a:ln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19088" y="2532888"/>
            <a:ext cx="868680" cy="868680"/>
          </a:xfrm>
          <a:prstGeom prst="ellipse">
            <a:avLst/>
          </a:prstGeom>
          <a:solidFill>
            <a:srgbClr val="4F95C9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541" y="2728341"/>
            <a:ext cx="477774" cy="47777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498080" y="2404872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 international project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7498080" y="2807208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least one project that furthers understanding and connection with people in other countries.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640080" y="4050792"/>
            <a:ext cx="5166360" cy="1627632"/>
          </a:xfrm>
          <a:prstGeom prst="rect">
            <a:avLst/>
          </a:prstGeom>
          <a:solidFill>
            <a:srgbClr val="FFFFFF">
              <a:alpha val="10000"/>
            </a:srgbClr>
          </a:solidFill>
          <a:ln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932688" y="4434840"/>
            <a:ext cx="868680" cy="868680"/>
          </a:xfrm>
          <a:prstGeom prst="ellipse">
            <a:avLst/>
          </a:prstGeom>
          <a:solidFill>
            <a:srgbClr val="F2A900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41" y="4630293"/>
            <a:ext cx="477774" cy="47777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2011680" y="4306824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Mentorship from Rotarians</a:t>
            </a:r>
            <a:endParaRPr lang="en-US" sz="1700" dirty="0"/>
          </a:p>
        </p:txBody>
      </p:sp>
      <p:sp>
        <p:nvSpPr>
          <p:cNvPr id="20" name="Text 15"/>
          <p:cNvSpPr/>
          <p:nvPr/>
        </p:nvSpPr>
        <p:spPr>
          <a:xfrm>
            <a:off x="2011680" y="470916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Sponsor-club members work side-by-side with Interactors as guides, coaches, and project partners.</a:t>
            </a:r>
            <a:endParaRPr lang="en-US" sz="1250" dirty="0"/>
          </a:p>
        </p:txBody>
      </p:sp>
      <p:sp>
        <p:nvSpPr>
          <p:cNvPr id="21" name="Shape 16"/>
          <p:cNvSpPr/>
          <p:nvPr/>
        </p:nvSpPr>
        <p:spPr>
          <a:xfrm>
            <a:off x="6126480" y="4050792"/>
            <a:ext cx="5166360" cy="1627632"/>
          </a:xfrm>
          <a:prstGeom prst="rect">
            <a:avLst/>
          </a:prstGeom>
          <a:solidFill>
            <a:srgbClr val="FFFFFF">
              <a:alpha val="10000"/>
            </a:srgbClr>
          </a:solidFill>
          <a:ln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6419088" y="4434840"/>
            <a:ext cx="868680" cy="868680"/>
          </a:xfrm>
          <a:prstGeom prst="ellipse">
            <a:avLst/>
          </a:prstGeom>
          <a:solidFill>
            <a:srgbClr val="4F95C9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541" y="4630293"/>
            <a:ext cx="477774" cy="47777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498080" y="4306824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Leadership that grows</a:t>
            </a:r>
            <a:endParaRPr lang="en-US" sz="1700" dirty="0"/>
          </a:p>
        </p:txBody>
      </p:sp>
      <p:sp>
        <p:nvSpPr>
          <p:cNvPr id="25" name="Text 19"/>
          <p:cNvSpPr/>
          <p:nvPr/>
        </p:nvSpPr>
        <p:spPr>
          <a:xfrm>
            <a:off x="7498080" y="470916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 run their own meetings and budgets, building skills in planning, teamwork, and public speaking.</a:t>
            </a:r>
            <a:endParaRPr lang="en-US" sz="1250" dirty="0"/>
          </a:p>
        </p:txBody>
      </p:sp>
      <p:sp>
        <p:nvSpPr>
          <p:cNvPr id="26" name="Shape 20"/>
          <p:cNvSpPr/>
          <p:nvPr/>
        </p:nvSpPr>
        <p:spPr>
          <a:xfrm>
            <a:off x="10652760" y="502920"/>
            <a:ext cx="868680" cy="868680"/>
          </a:xfrm>
          <a:prstGeom prst="ellipse">
            <a:avLst/>
          </a:prstGeom>
          <a:solidFill>
            <a:srgbClr val="F2A900"/>
          </a:solidFill>
          <a:ln/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6496" y="676656"/>
            <a:ext cx="521208" cy="5212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Interact: Rotary's Program for Young Leaders</dc:title>
  <dc:subject>PptxGenJS Presentation</dc:subject>
  <dc:creator>Rotary Interact Overview</dc:creator>
  <cp:lastModifiedBy>Rotary Interact Overview</cp:lastModifiedBy>
  <cp:revision>1</cp:revision>
  <dcterms:created xsi:type="dcterms:W3CDTF">2026-06-08T12:48:32Z</dcterms:created>
  <dcterms:modified xsi:type="dcterms:W3CDTF">2026-06-08T12:48:32Z</dcterms:modified>
</cp:coreProperties>
</file>